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FF"/>
    <a:srgbClr val="99FF66"/>
    <a:srgbClr val="00FF0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6EBC-69A2-4F1C-A84C-F5BD165131BD}" type="datetimeFigureOut">
              <a:rPr lang="en-GB" smtClean="0"/>
              <a:t>18/05/2021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33C45-02C3-4FA8-B430-7BB90E545B70}" type="slidenum">
              <a:rPr lang="en-GB" smtClean="0"/>
              <a:t>‹#›</a:t>
            </a:fld>
            <a:endParaRPr lang="en-GB"/>
          </a:p>
        </p:txBody>
      </p:sp>
    </p:spTree>
    <p:extLst>
      <p:ext uri="{BB962C8B-B14F-4D97-AF65-F5344CB8AC3E}">
        <p14:creationId xmlns:p14="http://schemas.microsoft.com/office/powerpoint/2010/main" val="733923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0E0F-D8CD-43CE-89F5-D709F23E40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D55DC-9567-4807-A082-A2BDC0BEA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9E17E-D7AA-4A77-9494-6586A12C1B93}"/>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274EDB06-6431-46FA-8B7F-83E13041E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7ECBC6-9314-46FC-9A42-7BFF000478C5}"/>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82542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B761A-0B6D-4F04-9E2F-D1775A99D4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F71903-2DA6-493B-A118-568C2AE8BC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54BC0D-7470-4EC0-95DE-84DA02728D42}"/>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337296C7-7026-49A5-ADD7-D829867E03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34E1-D450-4333-9D28-88028584AFA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03349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F6411D-D5AA-4F23-8150-5D82D71A98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E89DFA-5BE5-4D68-A425-59AF337A49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9AA52-9694-4696-B573-7B1C06549510}"/>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1045242F-BDB8-49B6-AC8C-34453D1E93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CFD8C-26AD-45AC-A282-3D490C7BF51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45184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FA3-B3E5-4E2B-894B-E4EF37900F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7453E8-A35C-4883-A603-74B17D273C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6212D-D9AF-41DF-B1A1-2A3BD4191BBC}"/>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C0976530-A857-4947-A485-F29F44F59F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592129-340A-4458-903F-A1F224E5214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72177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DFC7D-C8F9-49DA-947D-EEAA9A8756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4C24E3-8569-49D4-8A18-C6B4B9E07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91736F-FEFE-4833-A5CC-6D68AA57CE17}"/>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F55577D4-ADEA-4F4E-AEC9-D6519F6B09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3CAA6-C1C9-48CB-BB1C-97260A57684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62349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F185B-1860-441C-BCF8-C8D813854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198D2C-6E55-4869-8D08-527EFC5ADF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0F0A62-F9FE-462C-84D9-85476E21EF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1C25F-F4CB-40CF-B26B-044D345FDCDF}"/>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6" name="Footer Placeholder 5">
            <a:extLst>
              <a:ext uri="{FF2B5EF4-FFF2-40B4-BE49-F238E27FC236}">
                <a16:creationId xmlns:a16="http://schemas.microsoft.com/office/drawing/2014/main" id="{54A3F139-A8C1-4045-9247-5B7CE87CB2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1AF91B-DB42-44F3-8BFC-3B84D3FF43C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06674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A69E-59F4-4C72-93FA-AA7ECA20B0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F1382D-1A8A-4A20-A4FB-23023DA61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1C59FA-0810-49C8-9D50-72EBA2423F7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60ED5B-67A9-4042-9330-8D0890B65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9590AA8-59D8-4D94-8211-EB4F5592F8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8AFAF-B914-4119-A0BE-05F92AD58B96}"/>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8" name="Footer Placeholder 7">
            <a:extLst>
              <a:ext uri="{FF2B5EF4-FFF2-40B4-BE49-F238E27FC236}">
                <a16:creationId xmlns:a16="http://schemas.microsoft.com/office/drawing/2014/main" id="{ECC12FA6-6FD7-471D-AA45-ACAEA8DD60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75F084-778E-4217-8286-D2FD98DBF9A6}"/>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15676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19359-98A8-4E78-8EFA-F1D8988C16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C8E4BF-7DE6-4F35-915A-BE803E07659F}"/>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4" name="Footer Placeholder 3">
            <a:extLst>
              <a:ext uri="{FF2B5EF4-FFF2-40B4-BE49-F238E27FC236}">
                <a16:creationId xmlns:a16="http://schemas.microsoft.com/office/drawing/2014/main" id="{C0477FB9-5F6F-43DF-B5FF-6F8D2A049B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21F38E-4ADE-4D9F-A8B8-2CBA9508E21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4506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09AA0-E37D-4E00-80CB-115BCDB8EB60}"/>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3" name="Footer Placeholder 2">
            <a:extLst>
              <a:ext uri="{FF2B5EF4-FFF2-40B4-BE49-F238E27FC236}">
                <a16:creationId xmlns:a16="http://schemas.microsoft.com/office/drawing/2014/main" id="{E0AA6534-012B-4538-84C2-9945E4FE7F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6E2184-4728-47C8-BD06-0CF24DAFA2DD}"/>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79000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174B-F7D8-4CD5-B15A-3C6A9D08D6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F96B84-55A6-42F3-A2CB-6FC9FED093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61669F-B752-4B49-9010-0570A656A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C711A5-E150-4BBB-BBA6-7F4D8F17FE92}"/>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6" name="Footer Placeholder 5">
            <a:extLst>
              <a:ext uri="{FF2B5EF4-FFF2-40B4-BE49-F238E27FC236}">
                <a16:creationId xmlns:a16="http://schemas.microsoft.com/office/drawing/2014/main" id="{947997F4-2BA5-4566-AFF4-17D000D24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D95515-98C5-4794-8702-E61E80FE563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11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085-C58F-404D-8EAB-7FEEC8C416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EBA52D-9BD2-4954-BB27-F4DBD59A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95AB60-C70D-4AB1-AF3C-967F77DD6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B21061-32A8-44BD-98A6-A9450E92D9C4}"/>
              </a:ext>
            </a:extLst>
          </p:cNvPr>
          <p:cNvSpPr>
            <a:spLocks noGrp="1"/>
          </p:cNvSpPr>
          <p:nvPr>
            <p:ph type="dt" sz="half" idx="10"/>
          </p:nvPr>
        </p:nvSpPr>
        <p:spPr/>
        <p:txBody>
          <a:bodyPr/>
          <a:lstStyle/>
          <a:p>
            <a:fld id="{9EA142AA-0D60-45A3-8FEF-903D94CD79BC}" type="datetimeFigureOut">
              <a:rPr lang="en-GB" smtClean="0"/>
              <a:t>18/05/2021</a:t>
            </a:fld>
            <a:endParaRPr lang="en-GB"/>
          </a:p>
        </p:txBody>
      </p:sp>
      <p:sp>
        <p:nvSpPr>
          <p:cNvPr id="6" name="Footer Placeholder 5">
            <a:extLst>
              <a:ext uri="{FF2B5EF4-FFF2-40B4-BE49-F238E27FC236}">
                <a16:creationId xmlns:a16="http://schemas.microsoft.com/office/drawing/2014/main" id="{AFDE7293-2E64-4338-9866-F09250F2E0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599BE-37C4-4C6F-AF27-614A72CCEFB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77546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0C66F-271F-48CA-8688-142FFF54F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CCBF81-205B-450F-9BBF-B9C0603E8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F0DB51-44DE-40B6-8B37-02D459E2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142AA-0D60-45A3-8FEF-903D94CD79BC}" type="datetimeFigureOut">
              <a:rPr lang="en-GB" smtClean="0"/>
              <a:t>18/05/2021</a:t>
            </a:fld>
            <a:endParaRPr lang="en-GB"/>
          </a:p>
        </p:txBody>
      </p:sp>
      <p:sp>
        <p:nvSpPr>
          <p:cNvPr id="5" name="Footer Placeholder 4">
            <a:extLst>
              <a:ext uri="{FF2B5EF4-FFF2-40B4-BE49-F238E27FC236}">
                <a16:creationId xmlns:a16="http://schemas.microsoft.com/office/drawing/2014/main" id="{3112E1C1-D826-422F-BAE3-396E07E0E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A60071-3095-47AB-940E-F2D814E43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E377-7967-4AE2-B28D-C6B9C8EB0E00}" type="slidenum">
              <a:rPr lang="en-GB" smtClean="0"/>
              <a:t>‹#›</a:t>
            </a:fld>
            <a:endParaRPr lang="en-GB"/>
          </a:p>
        </p:txBody>
      </p:sp>
    </p:spTree>
    <p:extLst>
      <p:ext uri="{BB962C8B-B14F-4D97-AF65-F5344CB8AC3E}">
        <p14:creationId xmlns:p14="http://schemas.microsoft.com/office/powerpoint/2010/main" val="421332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1994027122"/>
              </p:ext>
            </p:extLst>
          </p:nvPr>
        </p:nvGraphicFramePr>
        <p:xfrm>
          <a:off x="5155095" y="96814"/>
          <a:ext cx="6886714" cy="1823816"/>
        </p:xfrm>
        <a:graphic>
          <a:graphicData uri="http://schemas.openxmlformats.org/drawingml/2006/table">
            <a:tbl>
              <a:tblPr firstRow="1" bandRow="1">
                <a:tableStyleId>{5C22544A-7EE6-4342-B048-85BDC9FD1C3A}</a:tableStyleId>
              </a:tblPr>
              <a:tblGrid>
                <a:gridCol w="6886714">
                  <a:extLst>
                    <a:ext uri="{9D8B030D-6E8A-4147-A177-3AD203B41FA5}">
                      <a16:colId xmlns:a16="http://schemas.microsoft.com/office/drawing/2014/main" val="3083992164"/>
                    </a:ext>
                  </a:extLst>
                </a:gridCol>
              </a:tblGrid>
              <a:tr h="399811">
                <a:tc>
                  <a:txBody>
                    <a:bodyPr/>
                    <a:lstStyle/>
                    <a:p>
                      <a:r>
                        <a:rPr lang="en-GB" b="0" dirty="0">
                          <a:latin typeface="Tw Cen MT" panose="020B0602020104020603" pitchFamily="34" charset="0"/>
                        </a:rPr>
                        <a:t>Examples</a:t>
                      </a:r>
                    </a:p>
                  </a:txBody>
                  <a:tcPr/>
                </a:tc>
                <a:extLst>
                  <a:ext uri="{0D108BD9-81ED-4DB2-BD59-A6C34878D82A}">
                    <a16:rowId xmlns:a16="http://schemas.microsoft.com/office/drawing/2014/main" val="147841249"/>
                  </a:ext>
                </a:extLst>
              </a:tr>
              <a:tr h="1424005">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2012682209"/>
              </p:ext>
            </p:extLst>
          </p:nvPr>
        </p:nvGraphicFramePr>
        <p:xfrm>
          <a:off x="150191" y="96814"/>
          <a:ext cx="4890052" cy="365760"/>
        </p:xfrm>
        <a:graphic>
          <a:graphicData uri="http://schemas.openxmlformats.org/drawingml/2006/table">
            <a:tbl>
              <a:tblPr firstRow="1" bandRow="1">
                <a:tableStyleId>{5C22544A-7EE6-4342-B048-85BDC9FD1C3A}</a:tableStyleId>
              </a:tblPr>
              <a:tblGrid>
                <a:gridCol w="4890052">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DT10: Network hardware</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2" name="Table 11">
            <a:extLst>
              <a:ext uri="{FF2B5EF4-FFF2-40B4-BE49-F238E27FC236}">
                <a16:creationId xmlns:a16="http://schemas.microsoft.com/office/drawing/2014/main" id="{C55E8C8F-AE8D-402E-BA4F-693D46D66D37}"/>
              </a:ext>
            </a:extLst>
          </p:cNvPr>
          <p:cNvGraphicFramePr>
            <a:graphicFrameLocks noGrp="1"/>
          </p:cNvGraphicFramePr>
          <p:nvPr>
            <p:extLst>
              <p:ext uri="{D42A27DB-BD31-4B8C-83A1-F6EECF244321}">
                <p14:modId xmlns:p14="http://schemas.microsoft.com/office/powerpoint/2010/main" val="2966857905"/>
              </p:ext>
            </p:extLst>
          </p:nvPr>
        </p:nvGraphicFramePr>
        <p:xfrm>
          <a:off x="6040782" y="2025453"/>
          <a:ext cx="5980619" cy="4735732"/>
        </p:xfrm>
        <a:graphic>
          <a:graphicData uri="http://schemas.openxmlformats.org/drawingml/2006/table">
            <a:tbl>
              <a:tblPr firstRow="1" bandRow="1">
                <a:tableStyleId>{5C22544A-7EE6-4342-B048-85BDC9FD1C3A}</a:tableStyleId>
              </a:tblPr>
              <a:tblGrid>
                <a:gridCol w="5980619">
                  <a:extLst>
                    <a:ext uri="{9D8B030D-6E8A-4147-A177-3AD203B41FA5}">
                      <a16:colId xmlns:a16="http://schemas.microsoft.com/office/drawing/2014/main" val="1972610003"/>
                    </a:ext>
                  </a:extLst>
                </a:gridCol>
              </a:tblGrid>
              <a:tr h="417158">
                <a:tc>
                  <a:txBody>
                    <a:bodyPr/>
                    <a:lstStyle/>
                    <a:p>
                      <a:r>
                        <a:rPr lang="en-GB" sz="1800" b="0" dirty="0">
                          <a:solidFill>
                            <a:schemeClr val="bg1"/>
                          </a:solidFill>
                          <a:latin typeface="Tw Cen MT" panose="020B0602020104020603" pitchFamily="34" charset="0"/>
                        </a:rPr>
                        <a:t>Examples:</a:t>
                      </a:r>
                    </a:p>
                  </a:txBody>
                  <a:tcPr>
                    <a:solidFill>
                      <a:schemeClr val="accent6">
                        <a:lumMod val="75000"/>
                      </a:schemeClr>
                    </a:solidFill>
                  </a:tcPr>
                </a:tc>
                <a:extLst>
                  <a:ext uri="{0D108BD9-81ED-4DB2-BD59-A6C34878D82A}">
                    <a16:rowId xmlns:a16="http://schemas.microsoft.com/office/drawing/2014/main" val="3864680283"/>
                  </a:ext>
                </a:extLst>
              </a:tr>
              <a:tr h="4318574">
                <a:tc>
                  <a:txBody>
                    <a:bodyPr/>
                    <a:lstStyle/>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65616571"/>
              </p:ext>
            </p:extLst>
          </p:nvPr>
        </p:nvGraphicFramePr>
        <p:xfrm>
          <a:off x="150191" y="2002610"/>
          <a:ext cx="5793408" cy="4758575"/>
        </p:xfrm>
        <a:graphic>
          <a:graphicData uri="http://schemas.openxmlformats.org/drawingml/2006/table">
            <a:tbl>
              <a:tblPr firstRow="1" bandRow="1">
                <a:tableStyleId>{5C22544A-7EE6-4342-B048-85BDC9FD1C3A}</a:tableStyleId>
              </a:tblPr>
              <a:tblGrid>
                <a:gridCol w="5793408">
                  <a:extLst>
                    <a:ext uri="{9D8B030D-6E8A-4147-A177-3AD203B41FA5}">
                      <a16:colId xmlns:a16="http://schemas.microsoft.com/office/drawing/2014/main" val="527946528"/>
                    </a:ext>
                  </a:extLst>
                </a:gridCol>
              </a:tblGrid>
              <a:tr h="412781">
                <a:tc>
                  <a:txBody>
                    <a:bodyPr/>
                    <a:lstStyle/>
                    <a:p>
                      <a:r>
                        <a:rPr lang="en-GB" b="0" dirty="0">
                          <a:latin typeface="Tw Cen MT" panose="020B0602020104020603" pitchFamily="34" charset="0"/>
                        </a:rPr>
                        <a:t>Examples:</a:t>
                      </a:r>
                    </a:p>
                  </a:txBody>
                  <a:tcPr>
                    <a:solidFill>
                      <a:srgbClr val="7030A0"/>
                    </a:solidFill>
                  </a:tcPr>
                </a:tc>
                <a:extLst>
                  <a:ext uri="{0D108BD9-81ED-4DB2-BD59-A6C34878D82A}">
                    <a16:rowId xmlns:a16="http://schemas.microsoft.com/office/drawing/2014/main" val="1355131997"/>
                  </a:ext>
                </a:extLst>
              </a:tr>
              <a:tr h="4345794">
                <a:tc>
                  <a:txBody>
                    <a:bodyPr/>
                    <a:lstStyle/>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789999443"/>
              </p:ext>
            </p:extLst>
          </p:nvPr>
        </p:nvGraphicFramePr>
        <p:xfrm>
          <a:off x="150191" y="488070"/>
          <a:ext cx="4890052" cy="1432560"/>
        </p:xfrm>
        <a:graphic>
          <a:graphicData uri="http://schemas.openxmlformats.org/drawingml/2006/table">
            <a:tbl>
              <a:tblPr firstRow="1" bandRow="1">
                <a:tableStyleId>{5C22544A-7EE6-4342-B048-85BDC9FD1C3A}</a:tableStyleId>
              </a:tblPr>
              <a:tblGrid>
                <a:gridCol w="4890052">
                  <a:extLst>
                    <a:ext uri="{9D8B030D-6E8A-4147-A177-3AD203B41FA5}">
                      <a16:colId xmlns:a16="http://schemas.microsoft.com/office/drawing/2014/main" val="2591224229"/>
                    </a:ext>
                  </a:extLst>
                </a:gridCol>
              </a:tblGrid>
              <a:tr h="383178">
                <a:tc>
                  <a:txBody>
                    <a:bodyPr/>
                    <a:lstStyle/>
                    <a:p>
                      <a:r>
                        <a:rPr lang="en-GB" b="0" dirty="0">
                          <a:latin typeface="Tw Cen MT" panose="020B0602020104020603" pitchFamily="34" charset="0"/>
                        </a:rPr>
                        <a:t>What is network hardware</a:t>
                      </a:r>
                    </a:p>
                  </a:txBody>
                  <a:tcPr>
                    <a:solidFill>
                      <a:schemeClr val="accent2"/>
                    </a:solidFill>
                  </a:tcPr>
                </a:tc>
                <a:extLst>
                  <a:ext uri="{0D108BD9-81ED-4DB2-BD59-A6C34878D82A}">
                    <a16:rowId xmlns:a16="http://schemas.microsoft.com/office/drawing/2014/main" val="3010811832"/>
                  </a:ext>
                </a:extLst>
              </a:tr>
              <a:tr h="1049382">
                <a:tc>
                  <a:txBody>
                    <a:bodyPr/>
                    <a:lstStyle/>
                    <a:p>
                      <a:r>
                        <a:rPr lang="en-GB" sz="1600" dirty="0">
                          <a:latin typeface="Tw Cen MT" panose="020B0602020104020603" pitchFamily="34" charset="0"/>
                        </a:rPr>
                        <a:t>These are devices which are required for communication and interaction over a computer network.</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6" name="Table 5">
            <a:extLst>
              <a:ext uri="{FF2B5EF4-FFF2-40B4-BE49-F238E27FC236}">
                <a16:creationId xmlns:a16="http://schemas.microsoft.com/office/drawing/2014/main" id="{0A96C3A8-C5F1-4FEF-B41A-D5A03A788ADC}"/>
              </a:ext>
            </a:extLst>
          </p:cNvPr>
          <p:cNvGraphicFramePr>
            <a:graphicFrameLocks noGrp="1"/>
          </p:cNvGraphicFramePr>
          <p:nvPr>
            <p:extLst>
              <p:ext uri="{D42A27DB-BD31-4B8C-83A1-F6EECF244321}">
                <p14:modId xmlns:p14="http://schemas.microsoft.com/office/powerpoint/2010/main" val="2935634293"/>
              </p:ext>
            </p:extLst>
          </p:nvPr>
        </p:nvGraphicFramePr>
        <p:xfrm>
          <a:off x="247374" y="2517134"/>
          <a:ext cx="5599042" cy="4122808"/>
        </p:xfrm>
        <a:graphic>
          <a:graphicData uri="http://schemas.openxmlformats.org/drawingml/2006/table">
            <a:tbl>
              <a:tblPr firstRow="1" bandRow="1">
                <a:tableStyleId>{5C22544A-7EE6-4342-B048-85BDC9FD1C3A}</a:tableStyleId>
              </a:tblPr>
              <a:tblGrid>
                <a:gridCol w="1041609">
                  <a:extLst>
                    <a:ext uri="{9D8B030D-6E8A-4147-A177-3AD203B41FA5}">
                      <a16:colId xmlns:a16="http://schemas.microsoft.com/office/drawing/2014/main" val="1164894443"/>
                    </a:ext>
                  </a:extLst>
                </a:gridCol>
                <a:gridCol w="1505580">
                  <a:extLst>
                    <a:ext uri="{9D8B030D-6E8A-4147-A177-3AD203B41FA5}">
                      <a16:colId xmlns:a16="http://schemas.microsoft.com/office/drawing/2014/main" val="3112561147"/>
                    </a:ext>
                  </a:extLst>
                </a:gridCol>
                <a:gridCol w="3051853">
                  <a:extLst>
                    <a:ext uri="{9D8B030D-6E8A-4147-A177-3AD203B41FA5}">
                      <a16:colId xmlns:a16="http://schemas.microsoft.com/office/drawing/2014/main" val="11037962"/>
                    </a:ext>
                  </a:extLst>
                </a:gridCol>
              </a:tblGrid>
              <a:tr h="1221704">
                <a:tc>
                  <a:txBody>
                    <a:bodyPr/>
                    <a:lstStyle/>
                    <a:p>
                      <a:r>
                        <a:rPr lang="en-GB" sz="1600" b="0" dirty="0">
                          <a:solidFill>
                            <a:srgbClr val="7030A0"/>
                          </a:solidFill>
                          <a:latin typeface="Tw Cen MT" panose="020B0602020104020603" pitchFamily="34" charset="0"/>
                        </a:rPr>
                        <a:t>Network Interface</a:t>
                      </a:r>
                    </a:p>
                    <a:p>
                      <a:r>
                        <a:rPr lang="en-GB" sz="1600" b="0" dirty="0">
                          <a:solidFill>
                            <a:srgbClr val="7030A0"/>
                          </a:solidFill>
                          <a:latin typeface="Tw Cen MT" panose="020B0602020104020603" pitchFamily="34" charset="0"/>
                        </a:rPr>
                        <a:t>Controller (NIC)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dirty="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All computers need one to connect to a network. It formats data sent to and received by the computer.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5299497"/>
                  </a:ext>
                </a:extLst>
              </a:tr>
              <a:tr h="1574003">
                <a:tc>
                  <a:txBody>
                    <a:bodyPr/>
                    <a:lstStyle/>
                    <a:p>
                      <a:r>
                        <a:rPr lang="en-GB" sz="1600" b="0" dirty="0">
                          <a:solidFill>
                            <a:srgbClr val="7030A0"/>
                          </a:solidFill>
                          <a:latin typeface="Tw Cen MT" panose="020B0602020104020603" pitchFamily="34" charset="0"/>
                        </a:rPr>
                        <a:t>Router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dirty="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To connect different networks together. It works by receiving data and inspecting it’s IP address. Once it determines who the data is intended for, it is then forwarded to the correct network.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7111931"/>
                  </a:ext>
                </a:extLst>
              </a:tr>
              <a:tr h="1327101">
                <a:tc>
                  <a:txBody>
                    <a:bodyPr/>
                    <a:lstStyle/>
                    <a:p>
                      <a:r>
                        <a:rPr lang="en-GB" sz="1600" b="0" dirty="0">
                          <a:solidFill>
                            <a:srgbClr val="7030A0"/>
                          </a:solidFill>
                          <a:latin typeface="Tw Cen MT" panose="020B0602020104020603" pitchFamily="34" charset="0"/>
                        </a:rPr>
                        <a:t>Hub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To connect all the devices together on a network. It’s designed not to filter any data so when data arrives, it’s sent to all the other devices on that network.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4913637"/>
                  </a:ext>
                </a:extLst>
              </a:tr>
            </a:tbl>
          </a:graphicData>
        </a:graphic>
      </p:graphicFrame>
      <p:graphicFrame>
        <p:nvGraphicFramePr>
          <p:cNvPr id="34" name="Table 33">
            <a:extLst>
              <a:ext uri="{FF2B5EF4-FFF2-40B4-BE49-F238E27FC236}">
                <a16:creationId xmlns:a16="http://schemas.microsoft.com/office/drawing/2014/main" id="{564F2F27-BF8F-4446-BE0A-232FE7D94E9C}"/>
              </a:ext>
            </a:extLst>
          </p:cNvPr>
          <p:cNvGraphicFramePr>
            <a:graphicFrameLocks noGrp="1"/>
          </p:cNvGraphicFramePr>
          <p:nvPr>
            <p:extLst>
              <p:ext uri="{D42A27DB-BD31-4B8C-83A1-F6EECF244321}">
                <p14:modId xmlns:p14="http://schemas.microsoft.com/office/powerpoint/2010/main" val="4185092741"/>
              </p:ext>
            </p:extLst>
          </p:nvPr>
        </p:nvGraphicFramePr>
        <p:xfrm>
          <a:off x="6121409" y="2517135"/>
          <a:ext cx="5819363" cy="4128716"/>
        </p:xfrm>
        <a:graphic>
          <a:graphicData uri="http://schemas.openxmlformats.org/drawingml/2006/table">
            <a:tbl>
              <a:tblPr firstRow="1" bandRow="1">
                <a:tableStyleId>{5C22544A-7EE6-4342-B048-85BDC9FD1C3A}</a:tableStyleId>
              </a:tblPr>
              <a:tblGrid>
                <a:gridCol w="919977">
                  <a:extLst>
                    <a:ext uri="{9D8B030D-6E8A-4147-A177-3AD203B41FA5}">
                      <a16:colId xmlns:a16="http://schemas.microsoft.com/office/drawing/2014/main" val="1164894443"/>
                    </a:ext>
                  </a:extLst>
                </a:gridCol>
                <a:gridCol w="1599594">
                  <a:extLst>
                    <a:ext uri="{9D8B030D-6E8A-4147-A177-3AD203B41FA5}">
                      <a16:colId xmlns:a16="http://schemas.microsoft.com/office/drawing/2014/main" val="3112561147"/>
                    </a:ext>
                  </a:extLst>
                </a:gridCol>
                <a:gridCol w="3299792">
                  <a:extLst>
                    <a:ext uri="{9D8B030D-6E8A-4147-A177-3AD203B41FA5}">
                      <a16:colId xmlns:a16="http://schemas.microsoft.com/office/drawing/2014/main" val="11037962"/>
                    </a:ext>
                  </a:extLst>
                </a:gridCol>
              </a:tblGrid>
              <a:tr h="1304731">
                <a:tc>
                  <a:txBody>
                    <a:bodyPr/>
                    <a:lstStyle/>
                    <a:p>
                      <a:r>
                        <a:rPr lang="en-GB" sz="1600" b="0" dirty="0">
                          <a:solidFill>
                            <a:srgbClr val="7030A0"/>
                          </a:solidFill>
                          <a:latin typeface="Tw Cen MT" panose="020B0602020104020603" pitchFamily="34" charset="0"/>
                        </a:rPr>
                        <a:t>Switch</a:t>
                      </a:r>
                    </a:p>
                    <a:p>
                      <a:endParaRPr lang="en-GB" sz="1600" b="0" dirty="0">
                        <a:solidFill>
                          <a:srgbClr val="7030A0"/>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dirty="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They store the MAC addresses, which is a way of uniquely identifying a device on a network. So when data is sent to a switch, it’s only redirected to the intended destination.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5299497"/>
                  </a:ext>
                </a:extLst>
              </a:tr>
              <a:tr h="1325756">
                <a:tc>
                  <a:txBody>
                    <a:bodyPr/>
                    <a:lstStyle/>
                    <a:p>
                      <a:r>
                        <a:rPr lang="en-GB" sz="1600" b="0" dirty="0">
                          <a:solidFill>
                            <a:srgbClr val="7030A0"/>
                          </a:solidFill>
                          <a:latin typeface="Tw Cen MT" panose="020B0602020104020603" pitchFamily="34" charset="0"/>
                        </a:rPr>
                        <a:t>Wireless Access Point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dirty="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These are used to connect cabled networks. They convert data received through cables into wireless signals.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7111931"/>
                  </a:ext>
                </a:extLst>
              </a:tr>
              <a:tr h="1492320">
                <a:tc>
                  <a:txBody>
                    <a:bodyPr/>
                    <a:lstStyle/>
                    <a:p>
                      <a:r>
                        <a:rPr lang="en-GB" sz="1600" b="0" dirty="0">
                          <a:solidFill>
                            <a:srgbClr val="7030A0"/>
                          </a:solidFill>
                          <a:latin typeface="Tw Cen MT" panose="020B0602020104020603" pitchFamily="34" charset="0"/>
                        </a:rPr>
                        <a:t>Server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600" b="0" dirty="0">
                        <a:solidFill>
                          <a:schemeClr val="tx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0" dirty="0">
                          <a:solidFill>
                            <a:schemeClr val="tx1"/>
                          </a:solidFill>
                          <a:latin typeface="Tw Cen MT" panose="020B0602020104020603" pitchFamily="34" charset="0"/>
                        </a:rPr>
                        <a:t>A piece of hardware that can store and share your files; share a single internet connection between all your devices.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4913637"/>
                  </a:ext>
                </a:extLst>
              </a:tr>
            </a:tbl>
          </a:graphicData>
        </a:graphic>
      </p:graphicFrame>
      <p:pic>
        <p:nvPicPr>
          <p:cNvPr id="2058" name="Picture 10" descr="Area,Green,Line PNG Clipart - Royalty Free SVG / PNG">
            <a:extLst>
              <a:ext uri="{FF2B5EF4-FFF2-40B4-BE49-F238E27FC236}">
                <a16:creationId xmlns:a16="http://schemas.microsoft.com/office/drawing/2014/main" id="{5E923389-E762-48DC-9ED6-ECFC39F6EA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564" y="2487747"/>
            <a:ext cx="1295402" cy="1295402"/>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Image for wireless router computer clip art | Wireless router, Clip art,  Free clip art">
            <a:extLst>
              <a:ext uri="{FF2B5EF4-FFF2-40B4-BE49-F238E27FC236}">
                <a16:creationId xmlns:a16="http://schemas.microsoft.com/office/drawing/2014/main" id="{D85C1E19-3F45-4E08-9287-48D8088093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313" y="3932772"/>
            <a:ext cx="1179903" cy="898249"/>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Free Hub Cliparts, Download Free Clip Art, Free Clip Art on Clipart Library">
            <a:extLst>
              <a:ext uri="{FF2B5EF4-FFF2-40B4-BE49-F238E27FC236}">
                <a16:creationId xmlns:a16="http://schemas.microsoft.com/office/drawing/2014/main" id="{D51C8B9D-BA8B-4C4C-A4C2-BCE12C05F3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4326" y="2844832"/>
            <a:ext cx="1669773" cy="626165"/>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Free Hub Cliparts, Download Free Clip Art, Free Clip Art on Clipart Library">
            <a:extLst>
              <a:ext uri="{FF2B5EF4-FFF2-40B4-BE49-F238E27FC236}">
                <a16:creationId xmlns:a16="http://schemas.microsoft.com/office/drawing/2014/main" id="{36A269C1-AB12-4701-B2B9-5E4E73E8C9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459" y="5311048"/>
            <a:ext cx="1277757" cy="1277757"/>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wi fi router clip art - Clip Art Library">
            <a:extLst>
              <a:ext uri="{FF2B5EF4-FFF2-40B4-BE49-F238E27FC236}">
                <a16:creationId xmlns:a16="http://schemas.microsoft.com/office/drawing/2014/main" id="{AA0796A3-26F2-44E8-8C0F-7ABCFB4A7E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5880" y="4030294"/>
            <a:ext cx="1074639" cy="703203"/>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Dedicated Server PNG Image | Server, Dedication, Png images">
            <a:extLst>
              <a:ext uri="{FF2B5EF4-FFF2-40B4-BE49-F238E27FC236}">
                <a16:creationId xmlns:a16="http://schemas.microsoft.com/office/drawing/2014/main" id="{D2CA2873-AD91-477A-964C-99CF76C6748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36235" y="5410817"/>
            <a:ext cx="805953" cy="1086678"/>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2">
            <a:extLst>
              <a:ext uri="{FF2B5EF4-FFF2-40B4-BE49-F238E27FC236}">
                <a16:creationId xmlns:a16="http://schemas.microsoft.com/office/drawing/2014/main" id="{6BEAE62D-D9C7-401C-8973-9D2A1A5D0D6F}"/>
              </a:ext>
            </a:extLst>
          </p:cNvPr>
          <p:cNvSpPr/>
          <p:nvPr/>
        </p:nvSpPr>
        <p:spPr>
          <a:xfrm>
            <a:off x="5288600" y="558734"/>
            <a:ext cx="3166287" cy="12912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Bridge:</a:t>
            </a:r>
          </a:p>
          <a:p>
            <a:r>
              <a:rPr lang="en-GB" sz="1600" dirty="0">
                <a:solidFill>
                  <a:schemeClr val="tx1"/>
                </a:solidFill>
                <a:latin typeface="Tw Cen MT" panose="020B0602020104020603" pitchFamily="34" charset="0"/>
              </a:rPr>
              <a:t>A bridge joins together two networks that use the same base protocols, e.g. links LAN to LAN.</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18" name="Rectangle 17">
            <a:extLst>
              <a:ext uri="{FF2B5EF4-FFF2-40B4-BE49-F238E27FC236}">
                <a16:creationId xmlns:a16="http://schemas.microsoft.com/office/drawing/2014/main" id="{87E21AC1-B3AC-499E-86F6-444C224328B1}"/>
              </a:ext>
            </a:extLst>
          </p:cNvPr>
          <p:cNvSpPr/>
          <p:nvPr/>
        </p:nvSpPr>
        <p:spPr>
          <a:xfrm>
            <a:off x="8495728" y="558733"/>
            <a:ext cx="3445044" cy="12912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Gateway:</a:t>
            </a:r>
          </a:p>
          <a:p>
            <a:r>
              <a:rPr lang="en-GB" sz="1600" dirty="0">
                <a:solidFill>
                  <a:schemeClr val="tx1"/>
                </a:solidFill>
                <a:latin typeface="Tw Cen MT" panose="020B0602020104020603" pitchFamily="34" charset="0"/>
              </a:rPr>
              <a:t>A gateway joins together two networks that use different base protocols, e.g. links a LAN to WAN.</a:t>
            </a:r>
          </a:p>
          <a:p>
            <a:r>
              <a:rPr lang="en-GB" sz="1600" dirty="0">
                <a:solidFill>
                  <a:schemeClr val="tx1"/>
                </a:solidFill>
                <a:latin typeface="Tw Cen MT" panose="020B0602020104020603" pitchFamily="34" charset="0"/>
              </a:rPr>
              <a:t>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Tree>
    <p:extLst>
      <p:ext uri="{BB962C8B-B14F-4D97-AF65-F5344CB8AC3E}">
        <p14:creationId xmlns:p14="http://schemas.microsoft.com/office/powerpoint/2010/main" val="2966483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2740</TotalTime>
  <Words>256</Words>
  <Application>Microsoft Office PowerPoint</Application>
  <PresentationFormat>Widescreen</PresentationFormat>
  <Paragraphs>35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Tw Cen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177</cp:revision>
  <dcterms:created xsi:type="dcterms:W3CDTF">2020-12-05T20:56:46Z</dcterms:created>
  <dcterms:modified xsi:type="dcterms:W3CDTF">2021-05-18T17:33:23Z</dcterms:modified>
</cp:coreProperties>
</file>